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66" r:id="rId4"/>
    <p:sldId id="268" r:id="rId5"/>
    <p:sldId id="278" r:id="rId6"/>
    <p:sldId id="279" r:id="rId7"/>
    <p:sldId id="274" r:id="rId8"/>
    <p:sldId id="275" r:id="rId9"/>
    <p:sldId id="276" r:id="rId10"/>
    <p:sldId id="277" r:id="rId11"/>
    <p:sldId id="258" r:id="rId12"/>
    <p:sldId id="281" r:id="rId13"/>
    <p:sldId id="280" r:id="rId14"/>
    <p:sldId id="294" r:id="rId15"/>
    <p:sldId id="288" r:id="rId16"/>
    <p:sldId id="295" r:id="rId17"/>
    <p:sldId id="297" r:id="rId18"/>
    <p:sldId id="298" r:id="rId19"/>
    <p:sldId id="299" r:id="rId20"/>
    <p:sldId id="282" r:id="rId21"/>
    <p:sldId id="286" r:id="rId22"/>
    <p:sldId id="283" r:id="rId23"/>
    <p:sldId id="285" r:id="rId2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FF99"/>
    <a:srgbClr val="000000"/>
    <a:srgbClr val="000080"/>
    <a:srgbClr val="FD8008"/>
    <a:srgbClr val="FF3300"/>
    <a:srgbClr val="339900"/>
    <a:srgbClr val="009933"/>
    <a:srgbClr val="FF0000"/>
    <a:srgbClr val="33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2" autoAdjust="0"/>
  </p:normalViewPr>
  <p:slideViewPr>
    <p:cSldViewPr snapToObjects="1">
      <p:cViewPr varScale="1">
        <p:scale>
          <a:sx n="148" d="100"/>
          <a:sy n="148" d="100"/>
        </p:scale>
        <p:origin x="-1448" y="-112"/>
      </p:cViewPr>
      <p:guideLst>
        <p:guide orient="horz" pos="880"/>
        <p:guide pos="15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FB082-4F1B-B94D-9682-EB0110E28C29}" type="datetimeFigureOut">
              <a:rPr lang="es-ES" smtClean="0"/>
              <a:t>20/4/18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6065-267F-2A41-9472-1244E2E6E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20/4/18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20/4/18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asotobu/sail-in-the-cloud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servicemesh" TargetMode="Externa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</p:spPr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</a:t>
            </a:r>
          </a:p>
          <a:p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5877272"/>
            <a:ext cx="8692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err="1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000" dirty="0" smtClean="0">
                <a:solidFill>
                  <a:schemeClr val="bg1">
                    <a:lumMod val="50000"/>
                  </a:schemeClr>
                </a:solidFill>
              </a:rPr>
              <a:t>0.9.0</a:t>
            </a:r>
            <a:endParaRPr lang="es-E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 err="1" smtClean="0"/>
              <a:t>platform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2327540" y="227770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2327540" y="326242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3638133" y="347114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4965560" y="2280683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4965560" y="3263889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4965560" y="4247025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5122292" y="4707578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3638133" y="2280683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3797396" y="2568625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3789549" y="282902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4980661" y="5240331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129304" y="550672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5129304" y="5767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25" y="1477542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872629" y="1995180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288102" y="2005418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3599506" y="2010687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4945284" y="2005418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2041453" y="1520125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2041453" y="6246781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1857625" y="1308942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6385098" y="6092244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978167" y="2289020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978168" y="3222250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978167" y="4107964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638133" y="4497617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3789549" y="478685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3797396" y="505833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4066234" y="3098974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2746373" y="421085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252" y="1552849"/>
            <a:ext cx="720000" cy="720000"/>
          </a:xfrm>
          <a:prstGeom prst="rect">
            <a:avLst/>
          </a:prstGeom>
        </p:spPr>
      </p:pic>
      <p:sp>
        <p:nvSpPr>
          <p:cNvPr id="38" name="Rectángulo redondeado 37"/>
          <p:cNvSpPr/>
          <p:nvPr/>
        </p:nvSpPr>
        <p:spPr>
          <a:xfrm>
            <a:off x="7092278" y="2352515"/>
            <a:ext cx="1406386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00: Building K8s</a:t>
            </a:r>
          </a:p>
        </p:txBody>
      </p: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4</a:t>
            </a:r>
            <a:r>
              <a:rPr lang="es-ES" dirty="0" smtClean="0"/>
              <a:t>. K8s - </a:t>
            </a:r>
            <a:r>
              <a:rPr lang="es-ES_tradnl" dirty="0" smtClean="0"/>
              <a:t>new ‘</a:t>
            </a:r>
            <a:r>
              <a:rPr lang="es-ES_tradnl" dirty="0" err="1" smtClean="0"/>
              <a:t>way</a:t>
            </a:r>
            <a:r>
              <a:rPr lang="es-ES_tradnl" dirty="0" smtClean="0"/>
              <a:t>’ of </a:t>
            </a:r>
            <a:r>
              <a:rPr lang="es-ES_tradnl" dirty="0" err="1" smtClean="0"/>
              <a:t>doing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things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5877272"/>
            <a:ext cx="284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https://learn.openshift.com/servicemesh/</a:t>
            </a:r>
          </a:p>
          <a:p>
            <a:r>
              <a:rPr lang="en-US" sz="1000" dirty="0" smtClean="0">
                <a:hlinkClick r:id="rId5"/>
              </a:rPr>
              <a:t>https</a:t>
            </a:r>
            <a:r>
              <a:rPr lang="en-US" sz="1000" dirty="0">
                <a:hlinkClick r:id="rId5"/>
              </a:rPr>
              <a:t>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6" y="1916832"/>
            <a:ext cx="3785357" cy="3743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67" y="4886702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8" name="Rectángulo redondeado 107"/>
          <p:cNvSpPr/>
          <p:nvPr/>
        </p:nvSpPr>
        <p:spPr>
          <a:xfrm>
            <a:off x="4235564" y="4642453"/>
            <a:ext cx="115194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Services</a:t>
            </a:r>
            <a:r>
              <a:rPr lang="es-ES" sz="800" b="1" dirty="0" smtClean="0">
                <a:solidFill>
                  <a:schemeClr val="tx1"/>
                </a:solidFill>
              </a:rPr>
              <a:t>: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4019567" y="464245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2" name="Rectángulo 111"/>
          <p:cNvSpPr/>
          <p:nvPr/>
        </p:nvSpPr>
        <p:spPr>
          <a:xfrm>
            <a:off x="401457" y="4495213"/>
            <a:ext cx="3301047" cy="21706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b="1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</p:txBody>
      </p:sp>
      <p:sp>
        <p:nvSpPr>
          <p:cNvPr id="113" name="Rectángulo redondeado 112"/>
          <p:cNvSpPr/>
          <p:nvPr/>
        </p:nvSpPr>
        <p:spPr>
          <a:xfrm>
            <a:off x="2759584" y="4858450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Deployment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2546620" y="487747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2719329" y="222954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474411" y="246757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474411" y="25620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6506308" y="349428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646357" y="136893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120"/>
          <p:cNvSpPr/>
          <p:nvPr/>
        </p:nvSpPr>
        <p:spPr>
          <a:xfrm>
            <a:off x="3073639" y="160389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6236812" y="194624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068684" y="306434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072864" y="252423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Elipse 124"/>
          <p:cNvSpPr>
            <a:spLocks noChangeAspect="1"/>
          </p:cNvSpPr>
          <p:nvPr/>
        </p:nvSpPr>
        <p:spPr>
          <a:xfrm>
            <a:off x="5068684" y="197822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>
            <a:spLocks noChangeAspect="1"/>
          </p:cNvSpPr>
          <p:nvPr/>
        </p:nvSpPr>
        <p:spPr>
          <a:xfrm>
            <a:off x="5551391" y="19836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>
            <a:spLocks noChangeAspect="1"/>
          </p:cNvSpPr>
          <p:nvPr/>
        </p:nvSpPr>
        <p:spPr>
          <a:xfrm>
            <a:off x="5551391" y="255980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5551391" y="26238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9" name="Rectángulo redondeado 128"/>
          <p:cNvSpPr/>
          <p:nvPr/>
        </p:nvSpPr>
        <p:spPr>
          <a:xfrm>
            <a:off x="4827045" y="178874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5072864" y="252399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5072864" y="197512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5072864" y="30629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52" idx="2"/>
            <a:endCxn id="153" idx="2"/>
          </p:cNvCxnSpPr>
          <p:nvPr/>
        </p:nvCxnSpPr>
        <p:spPr>
          <a:xfrm>
            <a:off x="6103198" y="281162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26" idx="6"/>
            <a:endCxn id="141" idx="0"/>
          </p:cNvCxnSpPr>
          <p:nvPr/>
        </p:nvCxnSpPr>
        <p:spPr>
          <a:xfrm flipV="1">
            <a:off x="5760485" y="208273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5" name="Conector recto 134"/>
          <p:cNvCxnSpPr>
            <a:stCxn id="136" idx="2"/>
            <a:endCxn id="125" idx="2"/>
          </p:cNvCxnSpPr>
          <p:nvPr/>
        </p:nvCxnSpPr>
        <p:spPr>
          <a:xfrm>
            <a:off x="3258858" y="207722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Arco 135"/>
          <p:cNvSpPr>
            <a:spLocks noChangeAspect="1"/>
          </p:cNvSpPr>
          <p:nvPr/>
        </p:nvSpPr>
        <p:spPr>
          <a:xfrm rot="16200000">
            <a:off x="3169884" y="20776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7" name="Conector recto 136"/>
          <p:cNvCxnSpPr>
            <a:stCxn id="138" idx="0"/>
            <a:endCxn id="136" idx="0"/>
          </p:cNvCxnSpPr>
          <p:nvPr/>
        </p:nvCxnSpPr>
        <p:spPr>
          <a:xfrm flipV="1">
            <a:off x="3170179" y="216619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8" name="Arco 137"/>
          <p:cNvSpPr>
            <a:spLocks noChangeAspect="1"/>
          </p:cNvSpPr>
          <p:nvPr/>
        </p:nvSpPr>
        <p:spPr>
          <a:xfrm rot="5400000">
            <a:off x="2992691" y="2153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138"/>
          <p:cNvCxnSpPr>
            <a:stCxn id="116" idx="6"/>
            <a:endCxn id="138" idx="2"/>
          </p:cNvCxnSpPr>
          <p:nvPr/>
        </p:nvCxnSpPr>
        <p:spPr>
          <a:xfrm>
            <a:off x="2928423" y="233021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0" name="Arco 139"/>
          <p:cNvSpPr>
            <a:spLocks noChangeAspect="1"/>
          </p:cNvSpPr>
          <p:nvPr/>
        </p:nvSpPr>
        <p:spPr>
          <a:xfrm rot="10800000">
            <a:off x="6103198" y="2389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Arco 140"/>
          <p:cNvSpPr>
            <a:spLocks noChangeAspect="1"/>
          </p:cNvSpPr>
          <p:nvPr/>
        </p:nvSpPr>
        <p:spPr>
          <a:xfrm>
            <a:off x="5925252" y="208273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41" idx="2"/>
            <a:endCxn id="140" idx="2"/>
          </p:cNvCxnSpPr>
          <p:nvPr/>
        </p:nvCxnSpPr>
        <p:spPr>
          <a:xfrm>
            <a:off x="6103198" y="217124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endCxn id="116" idx="2"/>
          </p:cNvCxnSpPr>
          <p:nvPr/>
        </p:nvCxnSpPr>
        <p:spPr>
          <a:xfrm>
            <a:off x="1255580" y="233021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Rectángulo 143"/>
          <p:cNvSpPr/>
          <p:nvPr/>
        </p:nvSpPr>
        <p:spPr>
          <a:xfrm>
            <a:off x="2273182" y="180843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5" name="Y 144"/>
          <p:cNvSpPr>
            <a:spLocks noChangeAspect="1"/>
          </p:cNvSpPr>
          <p:nvPr/>
        </p:nvSpPr>
        <p:spPr>
          <a:xfrm>
            <a:off x="2360288" y="209643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4879680" y="303783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47" name="CuadroTexto 146"/>
          <p:cNvSpPr txBox="1"/>
          <p:nvPr/>
        </p:nvSpPr>
        <p:spPr>
          <a:xfrm>
            <a:off x="4706812" y="266645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8" name="CuadroTexto 147"/>
          <p:cNvSpPr txBox="1"/>
          <p:nvPr/>
        </p:nvSpPr>
        <p:spPr>
          <a:xfrm>
            <a:off x="4883934" y="250106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9" name="Rectángulo 148"/>
          <p:cNvSpPr/>
          <p:nvPr/>
        </p:nvSpPr>
        <p:spPr>
          <a:xfrm>
            <a:off x="5130330" y="270665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0" name="Conector recto 149"/>
          <p:cNvCxnSpPr>
            <a:stCxn id="213" idx="2"/>
            <a:endCxn id="154" idx="2"/>
          </p:cNvCxnSpPr>
          <p:nvPr/>
        </p:nvCxnSpPr>
        <p:spPr>
          <a:xfrm>
            <a:off x="4501260" y="277080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Conector recto 150"/>
          <p:cNvCxnSpPr>
            <a:stCxn id="128" idx="6"/>
            <a:endCxn id="152" idx="0"/>
          </p:cNvCxnSpPr>
          <p:nvPr/>
        </p:nvCxnSpPr>
        <p:spPr>
          <a:xfrm flipV="1">
            <a:off x="5760485" y="272311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Arco 151"/>
          <p:cNvSpPr>
            <a:spLocks noChangeAspect="1"/>
          </p:cNvSpPr>
          <p:nvPr/>
        </p:nvSpPr>
        <p:spPr>
          <a:xfrm>
            <a:off x="5925252" y="272311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Arco 152"/>
          <p:cNvSpPr>
            <a:spLocks noChangeAspect="1"/>
          </p:cNvSpPr>
          <p:nvPr/>
        </p:nvSpPr>
        <p:spPr>
          <a:xfrm rot="10800000">
            <a:off x="6105198" y="341332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Elipse 153"/>
          <p:cNvSpPr>
            <a:spLocks noChangeAspect="1"/>
          </p:cNvSpPr>
          <p:nvPr/>
        </p:nvSpPr>
        <p:spPr>
          <a:xfrm>
            <a:off x="5039347" y="273777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037446" y="312846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ipse 155"/>
          <p:cNvSpPr>
            <a:spLocks noChangeAspect="1"/>
          </p:cNvSpPr>
          <p:nvPr/>
        </p:nvSpPr>
        <p:spPr>
          <a:xfrm>
            <a:off x="5037899" y="258517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adroTexto 156"/>
          <p:cNvSpPr txBox="1"/>
          <p:nvPr/>
        </p:nvSpPr>
        <p:spPr>
          <a:xfrm>
            <a:off x="4732732" y="218213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5039347" y="219124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ipse 158"/>
          <p:cNvSpPr>
            <a:spLocks noChangeAspect="1"/>
          </p:cNvSpPr>
          <p:nvPr/>
        </p:nvSpPr>
        <p:spPr>
          <a:xfrm>
            <a:off x="5039347" y="204067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adroTexto 159"/>
          <p:cNvSpPr txBox="1"/>
          <p:nvPr/>
        </p:nvSpPr>
        <p:spPr>
          <a:xfrm>
            <a:off x="4881853" y="195995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61" name="Rectángulo 160"/>
          <p:cNvSpPr/>
          <p:nvPr/>
        </p:nvSpPr>
        <p:spPr>
          <a:xfrm>
            <a:off x="3001722" y="312846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3076751" y="319182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3" name="Conector recto 162"/>
          <p:cNvCxnSpPr>
            <a:stCxn id="164" idx="0"/>
            <a:endCxn id="213" idx="0"/>
          </p:cNvCxnSpPr>
          <p:nvPr/>
        </p:nvCxnSpPr>
        <p:spPr>
          <a:xfrm flipV="1">
            <a:off x="4411125" y="285977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4" name="Arco 163"/>
          <p:cNvSpPr>
            <a:spLocks noChangeAspect="1"/>
          </p:cNvSpPr>
          <p:nvPr/>
        </p:nvSpPr>
        <p:spPr>
          <a:xfrm rot="5400000">
            <a:off x="4233637" y="36958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/>
          <p:cNvCxnSpPr>
            <a:stCxn id="246" idx="3"/>
            <a:endCxn id="164" idx="2"/>
          </p:cNvCxnSpPr>
          <p:nvPr/>
        </p:nvCxnSpPr>
        <p:spPr>
          <a:xfrm flipV="1">
            <a:off x="4056969" y="387332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CuadroTexto 189"/>
          <p:cNvSpPr txBox="1"/>
          <p:nvPr/>
        </p:nvSpPr>
        <p:spPr>
          <a:xfrm>
            <a:off x="561166" y="3669425"/>
            <a:ext cx="2670991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_tradnl" sz="600" dirty="0" smtClean="0">
                <a:latin typeface="Consolas"/>
                <a:cs typeface="Consolas"/>
              </a:rPr>
              <a:t/>
            </a:r>
            <a:br>
              <a:rPr lang="es-ES_tradnl" sz="6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NodeIP</a:t>
            </a:r>
            <a:r>
              <a:rPr lang="es-ES_tradnl" sz="600" dirty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" sz="600" baseline="-25000" dirty="0" smtClean="0">
                <a:latin typeface="Consolas"/>
                <a:cs typeface="Consolas"/>
              </a:rPr>
              <a:t/>
            </a:r>
            <a:br>
              <a:rPr lang="es-ES" sz="600" baseline="-250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ServiceName</a:t>
            </a:r>
            <a:r>
              <a:rPr lang="es-ES_tradnl" sz="600" dirty="0">
                <a:latin typeface="Consolas"/>
                <a:cs typeface="Consolas"/>
              </a:rPr>
              <a:t>&gt;.&lt;</a:t>
            </a:r>
            <a:r>
              <a:rPr lang="es-ES_tradnl" sz="600" dirty="0" err="1">
                <a:latin typeface="Consolas"/>
                <a:cs typeface="Consolas"/>
              </a:rPr>
              <a:t>NameSpace</a:t>
            </a:r>
            <a:r>
              <a:rPr lang="es-ES_tradnl" sz="600" dirty="0">
                <a:latin typeface="Consolas"/>
                <a:cs typeface="Consolas"/>
              </a:rPr>
              <a:t>&gt;.</a:t>
            </a:r>
            <a:r>
              <a:rPr lang="es-ES_tradnl" sz="600" dirty="0" err="1">
                <a:latin typeface="Consolas"/>
                <a:cs typeface="Consolas"/>
              </a:rPr>
              <a:t>svc.cluster.local</a:t>
            </a:r>
            <a:r>
              <a:rPr lang="es-ES_tradnl" sz="600" dirty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13" name="Arco 212"/>
          <p:cNvSpPr>
            <a:spLocks noChangeAspect="1"/>
          </p:cNvSpPr>
          <p:nvPr/>
        </p:nvSpPr>
        <p:spPr>
          <a:xfrm rot="16200000">
            <a:off x="4412286" y="277125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redondeado 213"/>
          <p:cNvSpPr/>
          <p:nvPr/>
        </p:nvSpPr>
        <p:spPr>
          <a:xfrm>
            <a:off x="7898353" y="1340768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15" name="Conector recto 214"/>
          <p:cNvCxnSpPr>
            <a:endCxn id="214" idx="1"/>
          </p:cNvCxnSpPr>
          <p:nvPr/>
        </p:nvCxnSpPr>
        <p:spPr>
          <a:xfrm flipV="1">
            <a:off x="7167392" y="1599278"/>
            <a:ext cx="730961" cy="37585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7" name="Rectángulo redondeado 216"/>
          <p:cNvSpPr/>
          <p:nvPr/>
        </p:nvSpPr>
        <p:spPr>
          <a:xfrm>
            <a:off x="5783100" y="373810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endCxn id="234" idx="1"/>
          </p:cNvCxnSpPr>
          <p:nvPr/>
        </p:nvCxnSpPr>
        <p:spPr>
          <a:xfrm>
            <a:off x="5760485" y="350410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1" name="Rectángulo redondeado 220"/>
          <p:cNvSpPr/>
          <p:nvPr/>
        </p:nvSpPr>
        <p:spPr>
          <a:xfrm>
            <a:off x="6391525" y="211997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4" name="Rectángulo redondeado 223"/>
          <p:cNvSpPr/>
          <p:nvPr/>
        </p:nvSpPr>
        <p:spPr>
          <a:xfrm>
            <a:off x="6475924" y="236206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5" name="Rectángulo redondeado 224"/>
          <p:cNvSpPr/>
          <p:nvPr/>
        </p:nvSpPr>
        <p:spPr>
          <a:xfrm>
            <a:off x="6423422" y="31062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6" name="Rectángulo redondeado 225"/>
          <p:cNvSpPr/>
          <p:nvPr/>
        </p:nvSpPr>
        <p:spPr>
          <a:xfrm>
            <a:off x="6507821" y="335235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7" name="Rectángulo 226"/>
          <p:cNvSpPr/>
          <p:nvPr/>
        </p:nvSpPr>
        <p:spPr>
          <a:xfrm>
            <a:off x="6511136" y="265408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8" name="Rectángulo 227"/>
          <p:cNvSpPr/>
          <p:nvPr/>
        </p:nvSpPr>
        <p:spPr>
          <a:xfrm>
            <a:off x="6545359" y="368010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29" name="Conector recto 228"/>
          <p:cNvCxnSpPr>
            <a:stCxn id="140" idx="0"/>
            <a:endCxn id="117" idx="2"/>
          </p:cNvCxnSpPr>
          <p:nvPr/>
        </p:nvCxnSpPr>
        <p:spPr>
          <a:xfrm>
            <a:off x="6192171" y="256672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0" name="Conector recto 229"/>
          <p:cNvCxnSpPr>
            <a:stCxn id="153" idx="0"/>
            <a:endCxn id="119" idx="2"/>
          </p:cNvCxnSpPr>
          <p:nvPr/>
        </p:nvCxnSpPr>
        <p:spPr>
          <a:xfrm>
            <a:off x="6194171" y="359035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1" name="CuadroTexto 230"/>
          <p:cNvSpPr txBox="1"/>
          <p:nvPr/>
        </p:nvSpPr>
        <p:spPr>
          <a:xfrm>
            <a:off x="6292398" y="270673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32" name="CuadroTexto 231"/>
          <p:cNvSpPr txBox="1"/>
          <p:nvPr/>
        </p:nvSpPr>
        <p:spPr>
          <a:xfrm>
            <a:off x="6324295" y="364932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33" name="Conector recto 232"/>
          <p:cNvCxnSpPr>
            <a:stCxn id="127" idx="6"/>
            <a:endCxn id="118" idx="2"/>
          </p:cNvCxnSpPr>
          <p:nvPr/>
        </p:nvCxnSpPr>
        <p:spPr>
          <a:xfrm>
            <a:off x="5760485" y="266047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4" name="Elipse 233"/>
          <p:cNvSpPr>
            <a:spLocks noChangeAspect="1"/>
          </p:cNvSpPr>
          <p:nvPr/>
        </p:nvSpPr>
        <p:spPr>
          <a:xfrm>
            <a:off x="5862192" y="360668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35" name="Rectángulo redondeado 234"/>
          <p:cNvSpPr/>
          <p:nvPr/>
        </p:nvSpPr>
        <p:spPr>
          <a:xfrm>
            <a:off x="7444808" y="4126683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7578297" y="398499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37" name="Conector recto 236"/>
          <p:cNvCxnSpPr>
            <a:endCxn id="236" idx="1"/>
          </p:cNvCxnSpPr>
          <p:nvPr/>
        </p:nvCxnSpPr>
        <p:spPr>
          <a:xfrm>
            <a:off x="7172811" y="3546320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0" name="Imagen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36" y="1853932"/>
            <a:ext cx="360000" cy="360000"/>
          </a:xfrm>
          <a:prstGeom prst="rect">
            <a:avLst/>
          </a:prstGeom>
        </p:spPr>
      </p:pic>
      <p:sp>
        <p:nvSpPr>
          <p:cNvPr id="241" name="Rectángulo 240"/>
          <p:cNvSpPr/>
          <p:nvPr/>
        </p:nvSpPr>
        <p:spPr>
          <a:xfrm>
            <a:off x="5129075" y="216440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2" name="Rectángulo 241"/>
          <p:cNvSpPr/>
          <p:nvPr/>
        </p:nvSpPr>
        <p:spPr>
          <a:xfrm>
            <a:off x="5130330" y="324282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6" name="Rectángulo redondeado 245"/>
          <p:cNvSpPr/>
          <p:nvPr/>
        </p:nvSpPr>
        <p:spPr>
          <a:xfrm>
            <a:off x="3314892" y="361130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7" name="Rectángulo redondeado 246"/>
          <p:cNvSpPr/>
          <p:nvPr/>
        </p:nvSpPr>
        <p:spPr>
          <a:xfrm>
            <a:off x="3213056" y="343558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8" name="Rectángulo redondeado 247"/>
          <p:cNvSpPr/>
          <p:nvPr/>
        </p:nvSpPr>
        <p:spPr>
          <a:xfrm>
            <a:off x="3453981" y="384823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CuadroTexto 250"/>
          <p:cNvSpPr txBox="1"/>
          <p:nvPr/>
        </p:nvSpPr>
        <p:spPr>
          <a:xfrm>
            <a:off x="717184" y="2394029"/>
            <a:ext cx="1682869" cy="1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>
                <a:latin typeface="Consolas"/>
                <a:cs typeface="Consolas"/>
              </a:rPr>
              <a:t>http://&lt;</a:t>
            </a:r>
            <a:r>
              <a:rPr lang="es-ES_tradnl" sz="600" dirty="0" err="1">
                <a:latin typeface="Consolas"/>
                <a:cs typeface="Consolas"/>
              </a:rPr>
              <a:t>PublicIP</a:t>
            </a:r>
            <a:r>
              <a:rPr lang="es-ES_tradnl" sz="600" dirty="0">
                <a:latin typeface="Consolas"/>
                <a:cs typeface="Consolas"/>
              </a:rPr>
              <a:t>&gt;:&lt;</a:t>
            </a:r>
            <a:r>
              <a:rPr lang="es-ES_tradnl" sz="600" dirty="0" err="1">
                <a:latin typeface="Consolas"/>
                <a:cs typeface="Consolas"/>
              </a:rPr>
              <a:t>PublicPort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3515787" y="2379707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1" name="Hexágono 90"/>
          <p:cNvSpPr/>
          <p:nvPr/>
        </p:nvSpPr>
        <p:spPr>
          <a:xfrm>
            <a:off x="3593565" y="2586445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3401456" y="2218382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96" name="Rectángulo redondeado 95"/>
          <p:cNvSpPr/>
          <p:nvPr/>
        </p:nvSpPr>
        <p:spPr>
          <a:xfrm>
            <a:off x="7630136" y="3011948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01: Delivering Apps</a:t>
            </a: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Distributed</a:t>
            </a:r>
            <a:r>
              <a:rPr lang="es-ES_tradnl" dirty="0" smtClean="0"/>
              <a:t> Apps: </a:t>
            </a:r>
            <a:r>
              <a:rPr lang="es-ES_tradnl" dirty="0" err="1" smtClean="0"/>
              <a:t>Issues</a:t>
            </a:r>
            <a:endParaRPr lang="en-GB" dirty="0"/>
          </a:p>
        </p:txBody>
      </p:sp>
      <p:pic>
        <p:nvPicPr>
          <p:cNvPr id="95" name="Imagen 94" descr="service-mesh-workshop-deploy-service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49" y="1366364"/>
            <a:ext cx="7845552" cy="3029712"/>
          </a:xfrm>
          <a:prstGeom prst="rect">
            <a:avLst/>
          </a:prstGeom>
        </p:spPr>
      </p:pic>
      <p:cxnSp>
        <p:nvCxnSpPr>
          <p:cNvPr id="96" name="Conector recto 95"/>
          <p:cNvCxnSpPr>
            <a:endCxn id="97" idx="1"/>
          </p:cNvCxnSpPr>
          <p:nvPr/>
        </p:nvCxnSpPr>
        <p:spPr>
          <a:xfrm>
            <a:off x="3817481" y="2108991"/>
            <a:ext cx="1393408" cy="30732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7" name="Rectángulo redondeado 96"/>
          <p:cNvSpPr/>
          <p:nvPr/>
        </p:nvSpPr>
        <p:spPr>
          <a:xfrm>
            <a:off x="5210889" y="5063076"/>
            <a:ext cx="219729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cxnSp>
        <p:nvCxnSpPr>
          <p:cNvPr id="98" name="Conector recto 97"/>
          <p:cNvCxnSpPr>
            <a:endCxn id="99" idx="1"/>
          </p:cNvCxnSpPr>
          <p:nvPr/>
        </p:nvCxnSpPr>
        <p:spPr>
          <a:xfrm>
            <a:off x="4679249" y="2819547"/>
            <a:ext cx="949993" cy="187559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redondeado 98"/>
          <p:cNvSpPr/>
          <p:nvPr/>
        </p:nvSpPr>
        <p:spPr>
          <a:xfrm>
            <a:off x="5629242" y="4454189"/>
            <a:ext cx="2020837" cy="481912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761140" y="5045276"/>
            <a:ext cx="2950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 smtClean="0"/>
              <a:t>deployed</a:t>
            </a:r>
            <a:r>
              <a:rPr lang="es-ES" b="1" dirty="0" smtClean="0"/>
              <a:t> </a:t>
            </a:r>
            <a:r>
              <a:rPr lang="es-ES" b="1" dirty="0" err="1" smtClean="0"/>
              <a:t>my</a:t>
            </a:r>
            <a:r>
              <a:rPr lang="es-ES" b="1" dirty="0" smtClean="0"/>
              <a:t> App (</a:t>
            </a:r>
            <a:r>
              <a:rPr lang="es-ES" b="1" dirty="0" err="1" smtClean="0"/>
              <a:t>Pods</a:t>
            </a:r>
            <a:r>
              <a:rPr lang="es-ES" b="1" dirty="0" smtClean="0"/>
              <a:t> &amp; </a:t>
            </a:r>
            <a:r>
              <a:rPr lang="es-ES" b="1" dirty="0" err="1" smtClean="0"/>
              <a:t>Services</a:t>
            </a:r>
            <a:r>
              <a:rPr lang="es-ES" b="1" dirty="0" smtClean="0"/>
              <a:t>) in Kubernetes.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CI/CD </a:t>
            </a:r>
            <a:r>
              <a:rPr lang="es-ES" b="1" dirty="0" err="1" smtClean="0"/>
              <a:t>scale</a:t>
            </a:r>
            <a:r>
              <a:rPr lang="es-ES" b="1" dirty="0" smtClean="0"/>
              <a:t>?,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it</a:t>
            </a:r>
            <a:r>
              <a:rPr lang="es-ES" b="1" dirty="0" smtClean="0"/>
              <a:t> </a:t>
            </a:r>
            <a:r>
              <a:rPr lang="es-ES" b="1" dirty="0" err="1" smtClean="0"/>
              <a:t>secure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107" name="Rectángulo 106"/>
          <p:cNvSpPr/>
          <p:nvPr/>
        </p:nvSpPr>
        <p:spPr>
          <a:xfrm>
            <a:off x="1945590" y="4522234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08" name="Conector recto 107"/>
          <p:cNvCxnSpPr>
            <a:endCxn id="109" idx="1"/>
          </p:cNvCxnSpPr>
          <p:nvPr/>
        </p:nvCxnSpPr>
        <p:spPr>
          <a:xfrm>
            <a:off x="2910357" y="2577656"/>
            <a:ext cx="1271185" cy="29460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Rectángulo redondeado 108"/>
          <p:cNvSpPr/>
          <p:nvPr/>
        </p:nvSpPr>
        <p:spPr>
          <a:xfrm>
            <a:off x="4181542" y="5404454"/>
            <a:ext cx="310568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Sometimes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Edge</a:t>
            </a:r>
            <a:r>
              <a:rPr lang="es-ES" sz="800" dirty="0" smtClean="0">
                <a:solidFill>
                  <a:srgbClr val="FF3300"/>
                </a:solidFill>
              </a:rPr>
              <a:t> Proxy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managed</a:t>
            </a:r>
            <a:r>
              <a:rPr lang="es-ES" sz="800" dirty="0" smtClean="0">
                <a:solidFill>
                  <a:srgbClr val="FF3300"/>
                </a:solidFill>
              </a:rPr>
              <a:t> / </a:t>
            </a:r>
            <a:r>
              <a:rPr lang="es-ES" sz="800" dirty="0" err="1" smtClean="0">
                <a:solidFill>
                  <a:srgbClr val="FF3300"/>
                </a:solidFill>
              </a:rPr>
              <a:t>reconfigured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everytime</a:t>
            </a:r>
            <a:r>
              <a:rPr lang="es-ES" sz="800" dirty="0" smtClean="0">
                <a:solidFill>
                  <a:srgbClr val="FF3300"/>
                </a:solidFill>
              </a:rPr>
              <a:t> a new </a:t>
            </a:r>
            <a:r>
              <a:rPr lang="es-ES" sz="800" dirty="0" err="1" smtClean="0">
                <a:solidFill>
                  <a:srgbClr val="FF3300"/>
                </a:solidFill>
              </a:rPr>
              <a:t>Route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added</a:t>
            </a:r>
            <a:r>
              <a:rPr lang="es-ES" sz="800" dirty="0" smtClean="0">
                <a:solidFill>
                  <a:srgbClr val="FF3300"/>
                </a:solidFill>
              </a:rPr>
              <a:t>/</a:t>
            </a:r>
            <a:r>
              <a:rPr lang="es-ES" sz="800" dirty="0" err="1" smtClean="0">
                <a:solidFill>
                  <a:srgbClr val="FF3300"/>
                </a:solidFill>
              </a:rPr>
              <a:t>changed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</a:t>
            </a:r>
            <a:r>
              <a:rPr lang="es-ES" dirty="0" smtClean="0"/>
              <a:t>. </a:t>
            </a:r>
            <a:r>
              <a:rPr lang="en-GB" dirty="0" smtClean="0"/>
              <a:t>Traffic Management w/ Ingress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n-GB" sz="6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39920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87038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107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hello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880257" y="4437112"/>
            <a:ext cx="2364152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es-ES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hello-ing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kubernetes.io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ingress.class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endParaRPr lang="es-ES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http: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paths: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 path: /hello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backend:</a:t>
            </a:r>
          </a:p>
          <a:p>
            <a:r>
              <a:rPr lang="es-ES" sz="700" dirty="0">
                <a:latin typeface="Monaco"/>
                <a:cs typeface="Monaco"/>
              </a:rPr>
              <a:t>          </a:t>
            </a:r>
            <a:r>
              <a:rPr lang="es-ES" sz="700" b="1" dirty="0" err="1">
                <a:solidFill>
                  <a:srgbClr val="009933"/>
                </a:solidFill>
                <a:latin typeface="Monaco"/>
                <a:cs typeface="Monaco"/>
              </a:rPr>
              <a:t>serviceName</a:t>
            </a:r>
            <a:r>
              <a:rPr lang="es-ES" sz="700" b="1" dirty="0">
                <a:solidFill>
                  <a:srgbClr val="009933"/>
                </a:solidFill>
                <a:latin typeface="Monaco"/>
                <a:cs typeface="Monaco"/>
              </a:rPr>
              <a:t>: 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hello</a:t>
            </a:r>
            <a:r>
              <a:rPr lang="es-ES" sz="700" b="1" dirty="0" smtClean="0">
                <a:solidFill>
                  <a:srgbClr val="009933"/>
                </a:solidFill>
                <a:latin typeface="Monaco"/>
                <a:cs typeface="Monaco"/>
              </a:rPr>
              <a:t>-svc-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np</a:t>
            </a:r>
            <a:endParaRPr lang="es-ES" sz="700" b="1" dirty="0">
              <a:solidFill>
                <a:srgbClr val="009933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servicePort: 5030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mr-IN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14" name="Rectángulo 113"/>
          <p:cNvSpPr/>
          <p:nvPr/>
        </p:nvSpPr>
        <p:spPr>
          <a:xfrm>
            <a:off x="3995936" y="4437320"/>
            <a:ext cx="1512168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name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104" name="Rectángulo redondeado 103"/>
          <p:cNvSpPr/>
          <p:nvPr/>
        </p:nvSpPr>
        <p:spPr>
          <a:xfrm>
            <a:off x="3030147" y="3462283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7" name="Hexágono 106"/>
          <p:cNvSpPr/>
          <p:nvPr/>
        </p:nvSpPr>
        <p:spPr>
          <a:xfrm>
            <a:off x="3107925" y="366902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2915816" y="3393080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0" name="Rectángulo redondeado 139"/>
          <p:cNvSpPr/>
          <p:nvPr/>
        </p:nvSpPr>
        <p:spPr>
          <a:xfrm>
            <a:off x="803534" y="4653136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909506" y="482470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1160307" y="4713496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0" name="Elipse 149"/>
          <p:cNvSpPr>
            <a:spLocks noChangeAspect="1"/>
          </p:cNvSpPr>
          <p:nvPr/>
        </p:nvSpPr>
        <p:spPr>
          <a:xfrm>
            <a:off x="909506" y="525619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51" name="Rectángulo redondeado 150"/>
          <p:cNvSpPr/>
          <p:nvPr/>
        </p:nvSpPr>
        <p:spPr>
          <a:xfrm>
            <a:off x="1160307" y="5095551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Elipse 151"/>
          <p:cNvSpPr>
            <a:spLocks noChangeAspect="1"/>
          </p:cNvSpPr>
          <p:nvPr/>
        </p:nvSpPr>
        <p:spPr>
          <a:xfrm>
            <a:off x="909506" y="572134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3" name="Rectángulo redondeado 152"/>
          <p:cNvSpPr/>
          <p:nvPr/>
        </p:nvSpPr>
        <p:spPr>
          <a:xfrm>
            <a:off x="1160307" y="5639542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4" name="Rectángulo redondeado 153"/>
          <p:cNvSpPr/>
          <p:nvPr/>
        </p:nvSpPr>
        <p:spPr>
          <a:xfrm>
            <a:off x="1043608" y="4414715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pic>
        <p:nvPicPr>
          <p:cNvPr id="105" name="Imagen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11" name="Rectángulo redondeado 110"/>
          <p:cNvSpPr/>
          <p:nvPr/>
        </p:nvSpPr>
        <p:spPr>
          <a:xfrm>
            <a:off x="7668344" y="2996952"/>
            <a:ext cx="1262344" cy="28474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02: Ingress</a:t>
            </a: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6. </a:t>
            </a:r>
            <a:r>
              <a:rPr lang="en-GB" dirty="0"/>
              <a:t>Traffic </a:t>
            </a:r>
            <a:r>
              <a:rPr lang="en-GB" dirty="0" smtClean="0"/>
              <a:t>Management w/ Ingress: Issues</a:t>
            </a:r>
            <a:endParaRPr lang="en-GB" dirty="0"/>
          </a:p>
        </p:txBody>
      </p:sp>
      <p:pic>
        <p:nvPicPr>
          <p:cNvPr id="11" name="Imagen 10" descr="service-mesh-workshop-ingress0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" y="1363312"/>
            <a:ext cx="7491984" cy="2956560"/>
          </a:xfrm>
          <a:prstGeom prst="rect">
            <a:avLst/>
          </a:prstGeom>
        </p:spPr>
      </p:pic>
      <p:sp>
        <p:nvSpPr>
          <p:cNvPr id="162" name="Elipse 161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5" name="Rectángulo redondeado 164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275856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0" name="Elipse 169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71" name="Conector recto 170"/>
          <p:cNvCxnSpPr>
            <a:stCxn id="180" idx="2"/>
            <a:endCxn id="170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2" name="Rectángulo redondeado 171"/>
          <p:cNvSpPr/>
          <p:nvPr/>
        </p:nvSpPr>
        <p:spPr>
          <a:xfrm>
            <a:off x="2987824" y="3088615"/>
            <a:ext cx="39489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3043879" y="292652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74" name="Conector recto 173"/>
          <p:cNvCxnSpPr>
            <a:stCxn id="179" idx="1"/>
            <a:endCxn id="173" idx="0"/>
          </p:cNvCxnSpPr>
          <p:nvPr/>
        </p:nvCxnSpPr>
        <p:spPr>
          <a:xfrm>
            <a:off x="3134543" y="2414232"/>
            <a:ext cx="17335" cy="51228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5" name="Rectángulo redondeado 174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77" name="Conector recto 176"/>
          <p:cNvCxnSpPr>
            <a:stCxn id="185" idx="2"/>
            <a:endCxn id="176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Conector recto 177"/>
          <p:cNvCxnSpPr>
            <a:endCxn id="180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Rectángulo 178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162" idx="6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63" idx="6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3" name="Rectángulo 182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1178536" y="4829375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  <p:sp>
        <p:nvSpPr>
          <p:cNvPr id="189" name="Rectángulo 188"/>
          <p:cNvSpPr/>
          <p:nvPr/>
        </p:nvSpPr>
        <p:spPr>
          <a:xfrm>
            <a:off x="2362986" y="4306333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90" name="Conector recto 189"/>
          <p:cNvCxnSpPr>
            <a:endCxn id="191" idx="1"/>
          </p:cNvCxnSpPr>
          <p:nvPr/>
        </p:nvCxnSpPr>
        <p:spPr>
          <a:xfrm>
            <a:off x="3497158" y="3091159"/>
            <a:ext cx="1362874" cy="24421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Rectángulo redondeado 190"/>
          <p:cNvSpPr/>
          <p:nvPr/>
        </p:nvSpPr>
        <p:spPr>
          <a:xfrm>
            <a:off x="4860032" y="4829374"/>
            <a:ext cx="2981196" cy="140793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doesn’t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have</a:t>
            </a:r>
            <a:r>
              <a:rPr lang="es-ES" sz="800" dirty="0">
                <a:solidFill>
                  <a:srgbClr val="FF3300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Separation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Duties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Principle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Last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Privilege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Identity-based</a:t>
            </a:r>
            <a:r>
              <a:rPr lang="es-ES" sz="800" dirty="0">
                <a:solidFill>
                  <a:srgbClr val="FF3300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>
                <a:solidFill>
                  <a:srgbClr val="FF3300"/>
                </a:solidFill>
              </a:rPr>
              <a:t>End-to-</a:t>
            </a:r>
            <a:r>
              <a:rPr lang="es-ES" sz="800" dirty="0" err="1">
                <a:solidFill>
                  <a:srgbClr val="FF3300"/>
                </a:solidFill>
              </a:rPr>
              <a:t>end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security</a:t>
            </a:r>
            <a:r>
              <a:rPr lang="es-ES" sz="800" dirty="0">
                <a:solidFill>
                  <a:srgbClr val="FF3300"/>
                </a:solidFill>
              </a:rPr>
              <a:t>: </a:t>
            </a:r>
            <a:r>
              <a:rPr lang="es-ES" sz="800" dirty="0" err="1">
                <a:solidFill>
                  <a:srgbClr val="FF3300"/>
                </a:solidFill>
              </a:rPr>
              <a:t>the</a:t>
            </a:r>
            <a:r>
              <a:rPr lang="es-ES" sz="800" dirty="0">
                <a:solidFill>
                  <a:srgbClr val="FF3300"/>
                </a:solidFill>
              </a:rPr>
              <a:t> App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still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available</a:t>
            </a:r>
            <a:r>
              <a:rPr lang="es-ES" sz="800" dirty="0">
                <a:solidFill>
                  <a:srgbClr val="FF3300"/>
                </a:solidFill>
              </a:rPr>
              <a:t> and </a:t>
            </a:r>
            <a:r>
              <a:rPr lang="es-ES" sz="800" dirty="0" err="1">
                <a:solidFill>
                  <a:srgbClr val="FF3300"/>
                </a:solidFill>
              </a:rPr>
              <a:t>nobody</a:t>
            </a:r>
            <a:r>
              <a:rPr lang="es-ES" sz="800" dirty="0">
                <a:solidFill>
                  <a:srgbClr val="FF3300"/>
                </a:solidFill>
              </a:rPr>
              <a:t> can stop to </a:t>
            </a:r>
            <a:r>
              <a:rPr lang="es-ES" sz="800" dirty="0" err="1">
                <a:solidFill>
                  <a:srgbClr val="FF3300"/>
                </a:solidFill>
              </a:rPr>
              <a:t>make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call</a:t>
            </a:r>
            <a:r>
              <a:rPr lang="es-ES" sz="800" dirty="0">
                <a:solidFill>
                  <a:srgbClr val="FF3300"/>
                </a:solidFill>
              </a:rPr>
              <a:t> to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Patterns</a:t>
            </a:r>
            <a:r>
              <a:rPr lang="es-ES" sz="800" dirty="0">
                <a:solidFill>
                  <a:srgbClr val="FF3300"/>
                </a:solidFill>
              </a:rPr>
              <a:t> (sidecar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as </a:t>
            </a:r>
            <a:r>
              <a:rPr lang="es-ES" sz="800" dirty="0" err="1">
                <a:solidFill>
                  <a:srgbClr val="FF3300"/>
                </a:solidFill>
              </a:rPr>
              <a:t>last-mile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protection</a:t>
            </a:r>
            <a:r>
              <a:rPr lang="es-ES" sz="800" dirty="0" smtClean="0">
                <a:solidFill>
                  <a:srgbClr val="FF3300"/>
                </a:solidFill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rgbClr val="FF3300"/>
                </a:solidFill>
              </a:rPr>
              <a:t>Registry</a:t>
            </a:r>
            <a:r>
              <a:rPr lang="es-ES" sz="800" dirty="0" smtClean="0">
                <a:solidFill>
                  <a:srgbClr val="FF3300"/>
                </a:solidFill>
              </a:rPr>
              <a:t>, </a:t>
            </a:r>
            <a:r>
              <a:rPr lang="es-ES" sz="800" dirty="0" err="1" smtClean="0">
                <a:solidFill>
                  <a:srgbClr val="FF3300"/>
                </a:solidFill>
              </a:rPr>
              <a:t>Auditability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Traceability</a:t>
            </a:r>
            <a:r>
              <a:rPr lang="es-ES" sz="800" dirty="0" smtClean="0">
                <a:solidFill>
                  <a:srgbClr val="FF3300"/>
                </a:solidFill>
              </a:rPr>
              <a:t>. </a:t>
            </a:r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means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that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all</a:t>
            </a:r>
            <a:r>
              <a:rPr lang="es-ES" sz="800" dirty="0" smtClean="0">
                <a:solidFill>
                  <a:srgbClr val="FF3300"/>
                </a:solidFill>
              </a:rPr>
              <a:t> App </a:t>
            </a:r>
            <a:r>
              <a:rPr lang="es-ES" sz="800" dirty="0" err="1" smtClean="0">
                <a:solidFill>
                  <a:srgbClr val="FF3300"/>
                </a:solidFill>
              </a:rPr>
              <a:t>Containers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APIs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Microservices</a:t>
            </a:r>
            <a:r>
              <a:rPr lang="es-ES" sz="800" dirty="0" smtClean="0">
                <a:solidFill>
                  <a:srgbClr val="FF3300"/>
                </a:solidFill>
              </a:rPr>
              <a:t>) living in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Service </a:t>
            </a:r>
            <a:r>
              <a:rPr lang="es-ES" sz="800" dirty="0" err="1" smtClean="0">
                <a:solidFill>
                  <a:srgbClr val="FF3300"/>
                </a:solidFill>
              </a:rPr>
              <a:t>Mesh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Identified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Traceable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  <a:p>
            <a:endParaRPr lang="es-ES" sz="800" dirty="0">
              <a:solidFill>
                <a:srgbClr val="FF3300"/>
              </a:solidFill>
            </a:endParaRPr>
          </a:p>
        </p:txBody>
      </p:sp>
      <p:cxnSp>
        <p:nvCxnSpPr>
          <p:cNvPr id="192" name="Conector recto 191"/>
          <p:cNvCxnSpPr>
            <a:endCxn id="193" idx="0"/>
          </p:cNvCxnSpPr>
          <p:nvPr/>
        </p:nvCxnSpPr>
        <p:spPr>
          <a:xfrm>
            <a:off x="6084168" y="3717032"/>
            <a:ext cx="158450" cy="7371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3" name="Rectángulo redondeado 192"/>
          <p:cNvSpPr/>
          <p:nvPr/>
        </p:nvSpPr>
        <p:spPr>
          <a:xfrm>
            <a:off x="5176932" y="4454189"/>
            <a:ext cx="2131372" cy="34296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isn’t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still</a:t>
            </a:r>
            <a:r>
              <a:rPr lang="es-ES" sz="800" dirty="0" smtClean="0">
                <a:solidFill>
                  <a:srgbClr val="FF3300"/>
                </a:solidFill>
              </a:rPr>
              <a:t> are accesibles. </a:t>
            </a:r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) can </a:t>
            </a:r>
            <a:r>
              <a:rPr lang="es-ES" sz="800" dirty="0" err="1" smtClean="0">
                <a:solidFill>
                  <a:srgbClr val="FF3300"/>
                </a:solidFill>
              </a:rPr>
              <a:t>call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this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ángulo redondeado 165"/>
          <p:cNvSpPr/>
          <p:nvPr/>
        </p:nvSpPr>
        <p:spPr>
          <a:xfrm>
            <a:off x="5004312" y="4883769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7.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4067944" y="41986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3"/>
            <a:endCxn id="105" idx="1"/>
          </p:cNvCxnSpPr>
          <p:nvPr/>
        </p:nvCxnSpPr>
        <p:spPr>
          <a:xfrm>
            <a:off x="3691928" y="3518992"/>
            <a:ext cx="407648" cy="71133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289829" y="4198691"/>
            <a:ext cx="1004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5110214" y="508473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40" name="Rectángulo redondeado 139"/>
          <p:cNvSpPr/>
          <p:nvPr/>
        </p:nvSpPr>
        <p:spPr>
          <a:xfrm>
            <a:off x="5361015" y="4941168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5110214" y="538919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5361014" y="5341303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4716280" y="5296074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0" name="Rectángulo redondeado 149"/>
          <p:cNvSpPr/>
          <p:nvPr/>
        </p:nvSpPr>
        <p:spPr>
          <a:xfrm>
            <a:off x="1835960" y="4883769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>
            <a:spLocks noChangeAspect="1"/>
          </p:cNvSpPr>
          <p:nvPr/>
        </p:nvSpPr>
        <p:spPr>
          <a:xfrm>
            <a:off x="1941932" y="505533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54" name="Rectángulo redondeado 153"/>
          <p:cNvSpPr/>
          <p:nvPr/>
        </p:nvSpPr>
        <p:spPr>
          <a:xfrm>
            <a:off x="2192733" y="494412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1941932" y="548683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62" name="Rectángulo redondeado 161"/>
          <p:cNvSpPr/>
          <p:nvPr/>
        </p:nvSpPr>
        <p:spPr>
          <a:xfrm>
            <a:off x="2192733" y="5326184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1941932" y="59519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65" name="Rectángulo redondeado 164"/>
          <p:cNvSpPr/>
          <p:nvPr/>
        </p:nvSpPr>
        <p:spPr>
          <a:xfrm>
            <a:off x="2192733" y="5870175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4" name="Rectángulo redondeado 183"/>
          <p:cNvSpPr/>
          <p:nvPr/>
        </p:nvSpPr>
        <p:spPr>
          <a:xfrm>
            <a:off x="5004313" y="4645132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2123332" y="4642364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Elipse 173"/>
          <p:cNvSpPr>
            <a:spLocks noChangeAspect="1"/>
          </p:cNvSpPr>
          <p:nvPr/>
        </p:nvSpPr>
        <p:spPr>
          <a:xfrm>
            <a:off x="5108359" y="570541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81" name="Rectángulo redondeado 180"/>
          <p:cNvSpPr/>
          <p:nvPr/>
        </p:nvSpPr>
        <p:spPr>
          <a:xfrm>
            <a:off x="5359159" y="5661248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03: Ingress and Sidecar</a:t>
            </a: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5106939" y="612536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88" name="Rectángulo redondeado 187"/>
          <p:cNvSpPr/>
          <p:nvPr/>
        </p:nvSpPr>
        <p:spPr>
          <a:xfrm>
            <a:off x="5365726" y="5945409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/>
              <a:t>8</a:t>
            </a:r>
            <a:r>
              <a:rPr lang="es-ES" dirty="0" smtClean="0"/>
              <a:t>. </a:t>
            </a:r>
            <a:r>
              <a:rPr lang="es-ES" dirty="0" err="1" smtClean="0"/>
              <a:t>Traffic</a:t>
            </a:r>
            <a:r>
              <a:rPr lang="es-ES" dirty="0" smtClean="0"/>
              <a:t> Management w/ </a:t>
            </a:r>
            <a:r>
              <a:rPr lang="es-ES_tradnl" dirty="0" err="1" smtClean="0"/>
              <a:t>Ingress</a:t>
            </a:r>
            <a:r>
              <a:rPr lang="es-ES_tradnl" dirty="0" smtClean="0"/>
              <a:t> + Sidecar + Network </a:t>
            </a:r>
            <a:r>
              <a:rPr lang="es-ES_tradnl" dirty="0" err="1" smtClean="0"/>
              <a:t>Policy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1799753" y="387797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1"/>
            <a:endCxn id="105" idx="7"/>
          </p:cNvCxnSpPr>
          <p:nvPr/>
        </p:nvCxnSpPr>
        <p:spPr>
          <a:xfrm flipH="1">
            <a:off x="1984118" y="3518992"/>
            <a:ext cx="985150" cy="3906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996471" y="3866765"/>
            <a:ext cx="83922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5" name="Rectángulo redondeado 174"/>
          <p:cNvSpPr/>
          <p:nvPr/>
        </p:nvSpPr>
        <p:spPr>
          <a:xfrm>
            <a:off x="6387493" y="4883553"/>
            <a:ext cx="2432979" cy="1425551"/>
          </a:xfrm>
          <a:prstGeom prst="roundRect">
            <a:avLst>
              <a:gd name="adj" fmla="val 6016"/>
            </a:avLst>
          </a:prstGeom>
          <a:solidFill>
            <a:schemeClr val="accent4">
              <a:lumMod val="20000"/>
              <a:lumOff val="80000"/>
            </a:schemeClr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6485406" y="51140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77" name="Rectángulo redondeado 176"/>
          <p:cNvSpPr/>
          <p:nvPr/>
        </p:nvSpPr>
        <p:spPr>
          <a:xfrm>
            <a:off x="6744193" y="4934071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8" name="Elipse 177"/>
          <p:cNvSpPr>
            <a:spLocks noChangeAspect="1"/>
          </p:cNvSpPr>
          <p:nvPr/>
        </p:nvSpPr>
        <p:spPr>
          <a:xfrm>
            <a:off x="6493394" y="5726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79" name="Rectángulo redondeado 178"/>
          <p:cNvSpPr/>
          <p:nvPr/>
        </p:nvSpPr>
        <p:spPr>
          <a:xfrm>
            <a:off x="6744194" y="5486832"/>
            <a:ext cx="1979998" cy="74334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assures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>
                <a:solidFill>
                  <a:schemeClr val="tx1"/>
                </a:solidFill>
              </a:rPr>
              <a:t>End-to-</a:t>
            </a:r>
            <a:r>
              <a:rPr lang="es-ES" sz="800" dirty="0" err="1">
                <a:solidFill>
                  <a:schemeClr val="tx1"/>
                </a:solidFill>
              </a:rPr>
              <a:t>end</a:t>
            </a:r>
            <a:r>
              <a:rPr lang="es-ES" sz="800" dirty="0">
                <a:solidFill>
                  <a:schemeClr val="tx1"/>
                </a:solidFill>
              </a:rPr>
              <a:t> TLS </a:t>
            </a:r>
            <a:r>
              <a:rPr lang="es-ES" sz="800" dirty="0" err="1">
                <a:solidFill>
                  <a:schemeClr val="tx1"/>
                </a:solidFill>
              </a:rPr>
              <a:t>communication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API/Microservice and </a:t>
            </a:r>
            <a:r>
              <a:rPr lang="es-ES" sz="800" dirty="0" err="1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 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r>
              <a:rPr lang="es-ES" sz="800" dirty="0" err="1" smtClean="0">
                <a:solidFill>
                  <a:schemeClr val="tx1"/>
                </a:solidFill>
              </a:rPr>
              <a:t>Additionally</a:t>
            </a:r>
            <a:r>
              <a:rPr lang="es-ES" sz="800" dirty="0" smtClean="0">
                <a:solidFill>
                  <a:schemeClr val="tx1"/>
                </a:solidFill>
              </a:rPr>
              <a:t>, Sidecar </a:t>
            </a:r>
            <a:r>
              <a:rPr lang="es-ES" sz="800" dirty="0" err="1" smtClean="0">
                <a:solidFill>
                  <a:schemeClr val="tx1"/>
                </a:solidFill>
              </a:rPr>
              <a:t>manages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Certificate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revocation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renewal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validations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3" name="Rectángulo redondeado 182"/>
          <p:cNvSpPr/>
          <p:nvPr/>
        </p:nvSpPr>
        <p:spPr>
          <a:xfrm>
            <a:off x="6482293" y="4646713"/>
            <a:ext cx="2241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(L3/L4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30" name="Imagen 1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48" y="2236593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7668344" y="2996952"/>
            <a:ext cx="1262344" cy="69337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04: Ingress, Sidecar and Network Policy</a:t>
            </a:r>
          </a:p>
        </p:txBody>
      </p:sp>
      <p:sp>
        <p:nvSpPr>
          <p:cNvPr id="11" name="Octágono 10"/>
          <p:cNvSpPr/>
          <p:nvPr/>
        </p:nvSpPr>
        <p:spPr>
          <a:xfrm>
            <a:off x="3819852" y="3699028"/>
            <a:ext cx="539999" cy="468056"/>
          </a:xfrm>
          <a:prstGeom prst="octagon">
            <a:avLst>
              <a:gd name="adj" fmla="val 24169"/>
            </a:avLst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SDN / Network Provider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6" name="Elipse 185"/>
          <p:cNvSpPr>
            <a:spLocks noChangeAspect="1"/>
          </p:cNvSpPr>
          <p:nvPr/>
        </p:nvSpPr>
        <p:spPr>
          <a:xfrm>
            <a:off x="4341022" y="425972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cxnSp>
        <p:nvCxnSpPr>
          <p:cNvPr id="188" name="Conector recto 187"/>
          <p:cNvCxnSpPr>
            <a:stCxn id="11" idx="2"/>
            <a:endCxn id="186" idx="1"/>
          </p:cNvCxnSpPr>
          <p:nvPr/>
        </p:nvCxnSpPr>
        <p:spPr>
          <a:xfrm>
            <a:off x="4246727" y="4167084"/>
            <a:ext cx="125927" cy="1242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Rectángulo redondeado 188"/>
          <p:cNvSpPr/>
          <p:nvPr/>
        </p:nvSpPr>
        <p:spPr>
          <a:xfrm>
            <a:off x="4591957" y="4254277"/>
            <a:ext cx="484099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Network </a:t>
            </a:r>
            <a:r>
              <a:rPr lang="es-ES" sz="800" dirty="0" err="1" smtClean="0">
                <a:solidFill>
                  <a:schemeClr val="tx1"/>
                </a:solidFill>
              </a:rPr>
              <a:t>Policy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0" name="Rectángulo redondeado 189"/>
          <p:cNvSpPr/>
          <p:nvPr/>
        </p:nvSpPr>
        <p:spPr>
          <a:xfrm>
            <a:off x="3692192" y="4880743"/>
            <a:ext cx="2376000" cy="1655999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1" name="Elipse 190"/>
          <p:cNvSpPr>
            <a:spLocks noChangeAspect="1"/>
          </p:cNvSpPr>
          <p:nvPr/>
        </p:nvSpPr>
        <p:spPr>
          <a:xfrm>
            <a:off x="3798094" y="508170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92" name="Rectángulo redondeado 191"/>
          <p:cNvSpPr/>
          <p:nvPr/>
        </p:nvSpPr>
        <p:spPr>
          <a:xfrm>
            <a:off x="4048895" y="4938142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3" name="Elipse 192"/>
          <p:cNvSpPr>
            <a:spLocks noChangeAspect="1"/>
          </p:cNvSpPr>
          <p:nvPr/>
        </p:nvSpPr>
        <p:spPr>
          <a:xfrm>
            <a:off x="3798094" y="538616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94" name="Rectángulo redondeado 193"/>
          <p:cNvSpPr/>
          <p:nvPr/>
        </p:nvSpPr>
        <p:spPr>
          <a:xfrm>
            <a:off x="4048894" y="5338277"/>
            <a:ext cx="2015998" cy="287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Rectángulo redondeado 194"/>
          <p:cNvSpPr/>
          <p:nvPr/>
        </p:nvSpPr>
        <p:spPr>
          <a:xfrm>
            <a:off x="3404160" y="529304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96" name="Rectángulo redondeado 195"/>
          <p:cNvSpPr/>
          <p:nvPr/>
        </p:nvSpPr>
        <p:spPr>
          <a:xfrm>
            <a:off x="523840" y="4880743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97" name="Elipse 196"/>
          <p:cNvSpPr>
            <a:spLocks noChangeAspect="1"/>
          </p:cNvSpPr>
          <p:nvPr/>
        </p:nvSpPr>
        <p:spPr>
          <a:xfrm>
            <a:off x="629812" y="505230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98" name="Rectángulo redondeado 197"/>
          <p:cNvSpPr/>
          <p:nvPr/>
        </p:nvSpPr>
        <p:spPr>
          <a:xfrm>
            <a:off x="880613" y="4941103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9" name="Elipse 198"/>
          <p:cNvSpPr>
            <a:spLocks noChangeAspect="1"/>
          </p:cNvSpPr>
          <p:nvPr/>
        </p:nvSpPr>
        <p:spPr>
          <a:xfrm>
            <a:off x="629812" y="548380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00" name="Rectángulo redondeado 199"/>
          <p:cNvSpPr/>
          <p:nvPr/>
        </p:nvSpPr>
        <p:spPr>
          <a:xfrm>
            <a:off x="880613" y="5323158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1" name="Elipse 200"/>
          <p:cNvSpPr>
            <a:spLocks noChangeAspect="1"/>
          </p:cNvSpPr>
          <p:nvPr/>
        </p:nvSpPr>
        <p:spPr>
          <a:xfrm>
            <a:off x="629812" y="594895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202" name="Rectángulo redondeado 201"/>
          <p:cNvSpPr/>
          <p:nvPr/>
        </p:nvSpPr>
        <p:spPr>
          <a:xfrm>
            <a:off x="880613" y="586714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3" name="Rectángulo redondeado 202"/>
          <p:cNvSpPr/>
          <p:nvPr/>
        </p:nvSpPr>
        <p:spPr>
          <a:xfrm>
            <a:off x="3692193" y="4642106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Secure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 (L7 Firewall)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4" name="Rectángulo redondeado 203"/>
          <p:cNvSpPr/>
          <p:nvPr/>
        </p:nvSpPr>
        <p:spPr>
          <a:xfrm>
            <a:off x="811212" y="4639338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05" name="Elipse 204"/>
          <p:cNvSpPr>
            <a:spLocks noChangeAspect="1"/>
          </p:cNvSpPr>
          <p:nvPr/>
        </p:nvSpPr>
        <p:spPr>
          <a:xfrm>
            <a:off x="3796239" y="570238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206" name="Rectángulo redondeado 205"/>
          <p:cNvSpPr/>
          <p:nvPr/>
        </p:nvSpPr>
        <p:spPr>
          <a:xfrm>
            <a:off x="4047039" y="5658222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7" name="Elipse 206"/>
          <p:cNvSpPr>
            <a:spLocks noChangeAspect="1"/>
          </p:cNvSpPr>
          <p:nvPr/>
        </p:nvSpPr>
        <p:spPr>
          <a:xfrm>
            <a:off x="3794819" y="61223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208" name="Rectángulo redondeado 207"/>
          <p:cNvSpPr/>
          <p:nvPr/>
        </p:nvSpPr>
        <p:spPr>
          <a:xfrm>
            <a:off x="4053606" y="5942383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9" name="Rectángulo redondeado 208"/>
          <p:cNvSpPr/>
          <p:nvPr/>
        </p:nvSpPr>
        <p:spPr>
          <a:xfrm>
            <a:off x="6089198" y="531805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0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 smtClean="0"/>
              <a:t>9. </a:t>
            </a:r>
            <a:r>
              <a:rPr lang="es-ES_tradnl" dirty="0" smtClean="0"/>
              <a:t>Security </a:t>
            </a:r>
            <a:r>
              <a:rPr lang="es-ES_tradnl" dirty="0" err="1" smtClean="0"/>
              <a:t>Assessment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r>
              <a:rPr lang="es-ES_tradnl" dirty="0" smtClean="0"/>
              <a:t> New </a:t>
            </a:r>
            <a:r>
              <a:rPr lang="es-ES_tradnl" dirty="0" err="1" smtClean="0"/>
              <a:t>threat</a:t>
            </a:r>
            <a:r>
              <a:rPr lang="es-ES_tradnl" dirty="0" smtClean="0"/>
              <a:t> </a:t>
            </a:r>
            <a:r>
              <a:rPr lang="es-ES_tradnl" dirty="0" err="1"/>
              <a:t>v</a:t>
            </a:r>
            <a:r>
              <a:rPr lang="es-ES_tradnl" dirty="0" err="1" smtClean="0"/>
              <a:t>ectors</a:t>
            </a:r>
            <a:endParaRPr lang="en-GB" dirty="0"/>
          </a:p>
        </p:txBody>
      </p:sp>
      <p:pic>
        <p:nvPicPr>
          <p:cNvPr id="130" name="Imagen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608" y="2060848"/>
            <a:ext cx="720000" cy="720000"/>
          </a:xfrm>
          <a:prstGeom prst="rect">
            <a:avLst/>
          </a:prstGeom>
        </p:spPr>
      </p:pic>
      <p:sp>
        <p:nvSpPr>
          <p:cNvPr id="168" name="Rectángulo redondeado 167"/>
          <p:cNvSpPr/>
          <p:nvPr/>
        </p:nvSpPr>
        <p:spPr>
          <a:xfrm>
            <a:off x="3741704" y="2923363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05: 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54097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08" y="2204864"/>
            <a:ext cx="4811256" cy="25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421129"/>
            <a:ext cx="3535549" cy="2159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4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Reference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</a:t>
            </a:r>
            <a:r>
              <a:rPr lang="en-US" sz="1000" dirty="0" smtClean="0">
                <a:hlinkClick r:id="rId2"/>
              </a:rPr>
              <a:t>servicemesh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942" y="1413296"/>
            <a:ext cx="4748322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10. Service </a:t>
            </a:r>
            <a:r>
              <a:rPr lang="es-ES" dirty="0" err="1" smtClean="0"/>
              <a:t>Mesh</a:t>
            </a:r>
            <a:r>
              <a:rPr lang="es-ES" dirty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Framework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906680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907139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730397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316317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314196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95654" y="2479026"/>
            <a:ext cx="366984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906222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728276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906222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95195" y="2401563"/>
            <a:ext cx="367443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258" y="2260898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pic>
        <p:nvPicPr>
          <p:cNvPr id="89" name="Imagen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0" name="Rectángulo redondeado 89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</a:t>
            </a:r>
            <a:r>
              <a:rPr lang="en-US" sz="1200" dirty="0" smtClean="0"/>
              <a:t>06: Weaving Service Mesh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11. </a:t>
            </a:r>
            <a:r>
              <a:rPr lang="es-ES" dirty="0" err="1" smtClean="0"/>
              <a:t>Routing</a:t>
            </a:r>
            <a:r>
              <a:rPr lang="es-ES" dirty="0"/>
              <a:t> and </a:t>
            </a:r>
            <a:r>
              <a:rPr lang="es-ES" dirty="0" err="1"/>
              <a:t>Chaining</a:t>
            </a:r>
            <a:r>
              <a:rPr lang="es-ES" dirty="0"/>
              <a:t> </a:t>
            </a:r>
            <a:r>
              <a:rPr lang="es-ES" dirty="0" err="1"/>
              <a:t>APIs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pic>
        <p:nvPicPr>
          <p:cNvPr id="89" name="Imagen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59" y="4676404"/>
            <a:ext cx="720000" cy="720000"/>
          </a:xfrm>
          <a:prstGeom prst="rect">
            <a:avLst/>
          </a:prstGeom>
        </p:spPr>
      </p:pic>
      <p:sp>
        <p:nvSpPr>
          <p:cNvPr id="93" name="Rectángulo redondeado 92"/>
          <p:cNvSpPr/>
          <p:nvPr/>
        </p:nvSpPr>
        <p:spPr>
          <a:xfrm>
            <a:off x="861955" y="5538919"/>
            <a:ext cx="1262344" cy="48906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lang="en-US" sz="1200" dirty="0" smtClean="0"/>
              <a:t>Lab </a:t>
            </a:r>
            <a:r>
              <a:rPr lang="en-US" sz="1200" dirty="0" smtClean="0"/>
              <a:t>07: Routing and Chaining APIs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342" y="2633453"/>
            <a:ext cx="4668154" cy="273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11256</TotalTime>
  <Words>2394</Words>
  <Application>Microsoft Macintosh PowerPoint</Application>
  <PresentationFormat>Presentación en pantalla (4:3)</PresentationFormat>
  <Paragraphs>479</Paragraphs>
  <Slides>23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Service Mesh &amp; Security </vt:lpstr>
      <vt:lpstr>1. Digital Transformation: IT World is changing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Building your K8s platform</vt:lpstr>
      <vt:lpstr>4. K8s - new ‘way’ of doing the things</vt:lpstr>
      <vt:lpstr>5. Delivering Distributed Apps: Pods &amp; Services</vt:lpstr>
      <vt:lpstr>5. Delivering Distributed Apps: Issues</vt:lpstr>
      <vt:lpstr>6. Traffic Management w/ Ingress</vt:lpstr>
      <vt:lpstr>6. Traffic Management w/ Ingress: Issues</vt:lpstr>
      <vt:lpstr>7. Traffic Management w/ Ingress + Sidecar</vt:lpstr>
      <vt:lpstr>8. Traffic Management w/ Ingress + Sidecar + Network Policy</vt:lpstr>
      <vt:lpstr>9. Security Assessment – New threat vectors</vt:lpstr>
      <vt:lpstr>10. Service Mesh: Reference Architecture</vt:lpstr>
      <vt:lpstr>10. Service Mesh: Learning Istio</vt:lpstr>
      <vt:lpstr>10. Service Mesh: Istio Framework</vt:lpstr>
      <vt:lpstr>11. Routing and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376</cp:revision>
  <dcterms:created xsi:type="dcterms:W3CDTF">2018-02-07T18:29:22Z</dcterms:created>
  <dcterms:modified xsi:type="dcterms:W3CDTF">2018-04-20T08:45:11Z</dcterms:modified>
</cp:coreProperties>
</file>